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2934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eba80cb000ac8dee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c57c64f34?vaa=1&amp;vcp=1&amp;vop=1&amp;pid=0ac18a3a4&amp;color=36,64,97&amp;vtp=1&amp;bt=1&amp;bbb=1&amp;hb=1"/>
              <p:cNvSpPr/>
              <p:nvPr/>
            </p:nvSpPr>
            <p:spPr>
              <a:xfrm>
                <a:off x="539496" y="2128094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则自然数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23_1#c57c64f34?vaa=1&amp;vcp=1&amp;vop=1&amp;pid=0ac18a3a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8094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5_1#c57c64f34.bracket?vaa=1&amp;vcp=1&amp;vop=1&amp;pid=0ac18a3a4&amp;color=36,64,97&amp;vpa=6&amp;vtp=1"/>
          <p:cNvSpPr/>
          <p:nvPr/>
        </p:nvSpPr>
        <p:spPr>
          <a:xfrm>
            <a:off x="2437321" y="304185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23_2#c57c64f34.choices?vaa=1&amp;vcp=1&amp;vop=1&amp;pid=0ac18a3a4&amp;color=36,64,97&amp;vtp=1&amp;bbb=1"/>
          <p:cNvSpPr/>
          <p:nvPr/>
        </p:nvSpPr>
        <p:spPr>
          <a:xfrm>
            <a:off x="539496" y="331833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4_1#c57c64f34?vaa=1&amp;vcp=1&amp;vop=1&amp;pid=0ac18a3a4&amp;color=36,64,97&amp;vtp=1&amp;bbb=1&amp;hb=1"/>
              <p:cNvSpPr/>
              <p:nvPr/>
            </p:nvSpPr>
            <p:spPr>
              <a:xfrm>
                <a:off x="539496" y="3682828"/>
                <a:ext cx="11109960" cy="12301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=(1+1)+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−2=30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24_1#c57c64f34?vaa=1&amp;vcp=1&amp;vop=1&amp;pid=0ac18a3a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82828"/>
                <a:ext cx="11109960" cy="1230186"/>
              </a:xfrm>
              <a:prstGeom prst="rect">
                <a:avLst/>
              </a:prstGeom>
              <a:blipFill>
                <a:blip r:embed="rId4"/>
                <a:stretch>
                  <a:fillRect l="-1317" r="-4665" b="-11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6fedd53ee?vcp=1&amp;pid=937ef4c28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6fedd53ee?vcp=1&amp;pid=937ef4c28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高考强化与强基计划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4_BD#f1164d497?vcp=1&amp;pid=6fedd53ee&amp;color=101,101,255&amp;vtp=1&amp;bbb=1"/>
          <p:cNvSpPr/>
          <p:nvPr/>
        </p:nvSpPr>
        <p:spPr>
          <a:xfrm>
            <a:off x="539496" y="1354796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排列组合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27_1#2931ba29c?vaa=1&amp;vcp=1&amp;vop=1&amp;pid=f1164d497&amp;color=36,64,97&amp;vtp=1&amp;bbb=1&amp;hb=1"/>
          <p:cNvSpPr/>
          <p:nvPr/>
        </p:nvSpPr>
        <p:spPr>
          <a:xfrm>
            <a:off x="539496" y="1784119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[全国新课标Ⅱ2023·3,5分]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某学校为了解学生参加体育运动的情况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，用比例分配的分层随机抽样方法作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抽样调查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，拟从初中部和高中部两层共抽取60名学生，已知该校初中部和高中部分别有400名和200名学生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不同的抽样结果共有(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6" name="QC_5_AN.29_1#2931ba29c.bracket?vaa=1&amp;vcp=1&amp;vop=1&amp;pid=f1164d497&amp;color=36,64,97&amp;vpa=7&amp;vtp=1"/>
          <p:cNvSpPr/>
          <p:nvPr/>
        </p:nvSpPr>
        <p:spPr>
          <a:xfrm>
            <a:off x="2758821" y="269324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BD.27_2#2931ba29c.choices?vaa=1&amp;vcp=1&amp;vop=1&amp;pid=f1164d497&amp;color=36,64,97&amp;vtp=1&amp;bbb=1"/>
              <p:cNvSpPr/>
              <p:nvPr/>
            </p:nvSpPr>
            <p:spPr>
              <a:xfrm>
                <a:off x="539496" y="3016019"/>
                <a:ext cx="11109960" cy="3724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7" name="QC_5_BD.27_2#2931ba29c.choices?vaa=1&amp;vcp=1&amp;vop=1&amp;pid=f1164d4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16019"/>
                <a:ext cx="11109960" cy="372428"/>
              </a:xfrm>
              <a:prstGeom prst="rect">
                <a:avLst/>
              </a:prstGeom>
              <a:blipFill>
                <a:blip r:embed="rId4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AS.28_1#2931ba29c?vaa=1&amp;vcp=1&amp;vop=1&amp;pid=f1164d497&amp;color=36,64,97&amp;vtp=1&amp;bbb=1&amp;hb=1"/>
              <p:cNvSpPr/>
              <p:nvPr/>
            </p:nvSpPr>
            <p:spPr>
              <a:xfrm>
                <a:off x="539496" y="3399179"/>
                <a:ext cx="11109960" cy="7955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由题意知初中部和高中部人数之比为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，则从初中部和高中部抽取的人数分别为40，20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，所以不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同的抽样结果共有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8" name="QC_5_AS.28_1#2931ba29c?vaa=1&amp;vcp=1&amp;vop=1&amp;pid=f1164d4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99179"/>
                <a:ext cx="11109960" cy="795528"/>
              </a:xfrm>
              <a:prstGeom prst="rect">
                <a:avLst/>
              </a:prstGeom>
              <a:blipFill>
                <a:blip r:embed="rId5"/>
                <a:stretch>
                  <a:fillRect l="-1317" r="-274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e59d71c93?vaa=1&amp;vcp=1&amp;vop=1&amp;pid=f1164d497&amp;color=36,64,97&amp;vtp=1&amp;bt=1&amp;bbb=1&amp;hb=1"/>
          <p:cNvSpPr/>
          <p:nvPr/>
        </p:nvSpPr>
        <p:spPr>
          <a:xfrm>
            <a:off x="539496" y="1261319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[全国乙理2023·7,5分]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甲、乙两位同学从6种课外读物中各自选读2种，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则这两人选读的课外读物中恰有1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种相同的选法共有(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33_1#e59d71c93.bracket?vaa=1&amp;vcp=1&amp;vop=1&amp;pid=f1164d497&amp;color=36,64,97&amp;vpa=8&amp;vtp=1"/>
          <p:cNvSpPr/>
          <p:nvPr/>
        </p:nvSpPr>
        <p:spPr>
          <a:xfrm>
            <a:off x="2530221" y="176182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31_2#e59d71c93.choices?vaa=1&amp;vcp=1&amp;vop=1&amp;pid=f1164d497&amp;color=36,64,97&amp;vtp=1&amp;bbb=1"/>
          <p:cNvSpPr/>
          <p:nvPr/>
        </p:nvSpPr>
        <p:spPr>
          <a:xfrm>
            <a:off x="539496" y="208142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87015" algn="l"/>
                <a:tab pos="5548630" algn="l"/>
                <a:tab pos="84245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2_1#e59d71c93?vaa=1&amp;vcp=1&amp;vop=1&amp;pid=f1164d497&amp;color=36,64,97&amp;vtp=1&amp;bbb=1&amp;hb=1"/>
              <p:cNvSpPr/>
              <p:nvPr/>
            </p:nvSpPr>
            <p:spPr>
              <a:xfrm>
                <a:off x="539496" y="2454738"/>
                <a:ext cx="11109960" cy="3287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解法一：甲、乙两人选读的课外读物中恰有1种相同的选法共有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：甲、乙从6种课外读物中各自选读2种，选法有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（种），其中，甲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、乙选读的读物完全相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（种），甲、乙选读的读物完全不同的选法有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），因此所求选法共有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225−15−90=120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：从6种课外读物中任选3种，选法有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（种），然后把这3种读物分别安排为两人共同的读物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的读物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、乙的读物，排列方法有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!种，因此所求选法共有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×3!=120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2_1#e59d71c93?vaa=1&amp;vcp=1&amp;vop=1&amp;pid=f1164d4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4738"/>
                <a:ext cx="11109960" cy="3287840"/>
              </a:xfrm>
              <a:prstGeom prst="rect">
                <a:avLst/>
              </a:prstGeom>
              <a:blipFill>
                <a:blip r:embed="rId3"/>
                <a:stretch>
                  <a:fillRect l="-1317" r="-714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dd8dc7985?vaa=1&amp;vcp=1&amp;vop=1&amp;pid=f1164d497&amp;color=36,64,97&amp;vtp=1&amp;bt=1&amp;bbb=1&amp;hb=1"/>
          <p:cNvSpPr/>
          <p:nvPr/>
        </p:nvSpPr>
        <p:spPr>
          <a:xfrm>
            <a:off x="539496" y="2517508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[全国甲理2023·9,5分]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现有5名志愿者报名参加公益活动，在某一星期的星期六、星期日两天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，每天从这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人中安排2人参加公益活动，则恰有1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人在这两天都参加的不同安排方式共有(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37_1#dd8dc7985.bracket?vaa=1&amp;vcp=1&amp;vop=1&amp;pid=f1164d497&amp;color=36,64,97&amp;vpa=9&amp;vtp=1"/>
          <p:cNvSpPr/>
          <p:nvPr/>
        </p:nvSpPr>
        <p:spPr>
          <a:xfrm>
            <a:off x="8359521" y="301801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35_2#dd8dc7985.choices?vaa=1&amp;vcp=1&amp;vop=1&amp;pid=f1164d497&amp;color=36,64,97&amp;vtp=1&amp;bbb=1"/>
          <p:cNvSpPr/>
          <p:nvPr/>
        </p:nvSpPr>
        <p:spPr>
          <a:xfrm>
            <a:off x="539496" y="333761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929890" algn="l"/>
                <a:tab pos="5720080" algn="l"/>
                <a:tab pos="85102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6_1#dd8dc7985?vaa=1&amp;vcp=1&amp;vop=1&amp;pid=f1164d497&amp;color=36,64,97&amp;vtp=1&amp;bbb=1&amp;hb=1"/>
              <p:cNvSpPr/>
              <p:nvPr/>
            </p:nvSpPr>
            <p:spPr>
              <a:xfrm>
                <a:off x="539496" y="3757916"/>
                <a:ext cx="11109960" cy="7830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先从5名志愿者中选出1名志愿者参加星期六、星期日两天的公益活动，再从剩下的4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名志愿者中选出2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名志愿者分别参加星期六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、星期日的公益活动，共有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（种）不同的安排方式，故选B.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6_1#dd8dc7985?vaa=1&amp;vcp=1&amp;vop=1&amp;pid=f1164d4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57916"/>
                <a:ext cx="11109960" cy="783019"/>
              </a:xfrm>
              <a:prstGeom prst="rect">
                <a:avLst/>
              </a:prstGeom>
              <a:blipFill>
                <a:blip r:embed="rId3"/>
                <a:stretch>
                  <a:fillRect l="-1317" r="-220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6cf601829?vaa=1&amp;vcp=1&amp;vop=1&amp;pid=f1164d497&amp;color=36,64,97&amp;vtp=1&amp;bt=1&amp;bbb=1&amp;hb=1"/>
          <p:cNvSpPr/>
          <p:nvPr/>
        </p:nvSpPr>
        <p:spPr>
          <a:xfrm>
            <a:off x="539496" y="2329071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[全国新高考Ⅱ2022·5，5分]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甲、乙、丙、丁、戊5名同学站成一排参加文艺汇演，若甲不站在两端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和丁相邻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则不同的排列方式共有(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41_1#6cf601829.bracket?vaa=1&amp;vcp=1&amp;vop=1&amp;pid=f1164d497&amp;color=36,64,97&amp;vpa=10&amp;vtp=1"/>
          <p:cNvSpPr/>
          <p:nvPr/>
        </p:nvSpPr>
        <p:spPr>
          <a:xfrm>
            <a:off x="4130421" y="282957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39_2#6cf601829.choices?vaa=1&amp;vcp=1&amp;vop=1&amp;pid=f1164d497&amp;color=36,64,97&amp;vtp=1&amp;bbb=1"/>
          <p:cNvSpPr/>
          <p:nvPr/>
        </p:nvSpPr>
        <p:spPr>
          <a:xfrm>
            <a:off x="539496" y="314917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.48种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40_1#6cf601829?vaa=1&amp;vcp=1&amp;vop=1&amp;pid=f1164d497&amp;color=36,64,97&amp;vtp=1&amp;bbb=1&amp;hb=1"/>
              <p:cNvSpPr/>
              <p:nvPr/>
            </p:nvSpPr>
            <p:spPr>
              <a:xfrm>
                <a:off x="539496" y="3522490"/>
                <a:ext cx="11109960" cy="1201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先将丙和丁捆在一起有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种排列方式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（提示：对于元素相邻的排列问题选用“捆绑法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，然后将其与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、戊排列有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种排列方式，最后将甲插入中间两空中的一个，有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，则由分步计数原理得不同的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排列方式共有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40_1#6cf601829?vaa=1&amp;vcp=1&amp;vop=1&amp;pid=f1164d4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2490"/>
                <a:ext cx="11109960" cy="1201801"/>
              </a:xfrm>
              <a:prstGeom prst="rect">
                <a:avLst/>
              </a:prstGeom>
              <a:blipFill>
                <a:blip r:embed="rId3"/>
                <a:stretch>
                  <a:fillRect l="-1317" r="-549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3_1#9920b0e33?vaa=1&amp;vcp=1&amp;vop=1&amp;pid=f1164d497&amp;color=36,64,97&amp;vtp=1&amp;bt=1&amp;bbb=1&amp;hb=1"/>
          <p:cNvSpPr/>
          <p:nvPr/>
        </p:nvSpPr>
        <p:spPr>
          <a:xfrm>
            <a:off x="539496" y="2737535"/>
            <a:ext cx="1110996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[全国新课标Ⅰ2024·14，5分]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甲、乙两人各有四张卡片，每张卡片上标有一个数字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，甲的卡片上分别标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有数字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1，3，5，7，乙的卡片上分别标有数字2，4，6，8.两人进行四轮比赛，在每轮比赛中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，两人各自从自己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持有的卡片中随机选一张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，并比较所选卡片上数字的大小，数字大的人得1分，数字小的人得0分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，然后各自弃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置此轮所选的卡片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（弃置的卡片在此后的轮次中不能使用）.则四轮比赛后，甲的总得分不小于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2的概率为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45_1#9920b0e33?vaa=1&amp;vcp=1&amp;vop=1&amp;pid=f1164d497&amp;color=36,64,97&amp;mp=1&amp;vtp=1&amp;bt=1&amp;bbb=1&amp;hb=1"/>
              <p:cNvSpPr/>
              <p:nvPr/>
            </p:nvSpPr>
            <p:spPr>
              <a:xfrm>
                <a:off x="539496" y="1303959"/>
                <a:ext cx="11109960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不妨设甲四轮比赛中所选卡片顺序固定，即四轮比赛所选卡片依次为1，3，5，7，此时乙有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种）选法.甲可能得0，1，2，3分，但不可能得4分.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2分时，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甲第二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、三轮的数字大，则有1种选法；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甲第二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、四轮的数字大，则有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甲第三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、四轮的数字大，则有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1+3+7=11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3分时，甲第一轮的数字小，其他三轮的数字大，有1种选法.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故甲的总得分不小于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2的概率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11+1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AS.45_1#9920b0e33?vaa=1&amp;vcp=1&amp;vop=1&amp;pid=f1164d497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3959"/>
                <a:ext cx="11109960" cy="3771900"/>
              </a:xfrm>
              <a:prstGeom prst="rect">
                <a:avLst/>
              </a:prstGeom>
              <a:blipFill>
                <a:blip r:embed="rId3"/>
                <a:stretch>
                  <a:fillRect l="-1317" b="-21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6_1#9920b0e33?vaa=1&amp;vcp=1&amp;vop=1&amp;pid=f1164d497&amp;color=36,64,97&amp;vtp=1&amp;bbb=1"/>
              <p:cNvSpPr/>
              <p:nvPr/>
            </p:nvSpPr>
            <p:spPr>
              <a:xfrm>
                <a:off x="539496" y="5082210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5_AN.46_1#9920b0e33?vaa=1&amp;vcp=1&amp;vop=1&amp;pid=f1164d4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82210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7_1#733ade97e?vaa=1&amp;vcp=1&amp;vop=1&amp;pid=f1164d497&amp;color=36,64,97&amp;vtp=1&amp;bt=1&amp;bbb=1&amp;hb=1"/>
              <p:cNvSpPr/>
              <p:nvPr/>
            </p:nvSpPr>
            <p:spPr>
              <a:xfrm>
                <a:off x="539496" y="230192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[全国新课标Ⅱ2024·14，5分]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的方格表中选4个方格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，要求每行和每列均恰有一个方格被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选中，则共有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.在所有符合上述要求的选法中，选中方格中的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4个数之和的最大值是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47_1#733ade97e?vaa=1&amp;vcp=1&amp;vop=1&amp;pid=f1164d49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192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QB_5_BD.47_2#733ade97e?colgroup=11,11,11,11&amp;vaa=1&amp;vcp=1&amp;vop=1&amp;pid=f1164d497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472311"/>
              </p:ext>
            </p:extLst>
          </p:nvPr>
        </p:nvGraphicFramePr>
        <p:xfrm>
          <a:off x="539496" y="3207053"/>
          <a:ext cx="11064240" cy="1559308"/>
        </p:xfrm>
        <a:graphic>
          <a:graphicData uri="http://schemas.openxmlformats.org/drawingml/2006/table">
            <a:tbl>
              <a:tblPr/>
              <a:tblGrid>
                <a:gridCol w="2779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1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1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50_1#733ade97e?vaa=1&amp;vcp=1&amp;vop=1&amp;pid=f1164d497&amp;color=36,64,97&amp;vtp=1&amp;bt=1&amp;bbb=1&amp;hb=1"/>
              <p:cNvSpPr/>
              <p:nvPr/>
            </p:nvSpPr>
            <p:spPr>
              <a:xfrm>
                <a:off x="539496" y="1163846"/>
                <a:ext cx="11109960" cy="413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共选4个方格：选第1个方格，在16个方格中任选1个，有16种选法；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2个方格，需在除去所选第1个方格所在行、列的方格（共9个）中任选1个，有9种选法；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3个方格，需在除去所选的第1和第2个方格所在行、列的方格（共4个）中任选1个，有4种选法；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4个方格，需在除去所选的第1、第2和第3个方格所在行、列的方格（共1个）中任选1个，有1种选法.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于选好的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4个方格无顺序限制，所以不同的选法有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16×9×4×1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4！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题图可知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，各行的数从左往右均依次增大，各列的数从上往下依次增大或不变，所以要使选中方格的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4个数之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和最大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，可从右往左从各列中选数字较大的方格，所选方格中的数为44，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，22，11和44，33，21，13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110和111.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从左往右各列数字的极差分别为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4，3，3，4，所以按极差从大到小各列选15，43，33，21，其和为112.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比较以上各数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，最大的是112.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AS.50_1#733ade97e?vaa=1&amp;vcp=1&amp;vop=1&amp;pid=f1164d49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3846"/>
                <a:ext cx="11109960" cy="4138740"/>
              </a:xfrm>
              <a:prstGeom prst="rect">
                <a:avLst/>
              </a:prstGeom>
              <a:blipFill>
                <a:blip r:embed="rId3"/>
                <a:stretch>
                  <a:fillRect l="-1317" r="-1262" b="-32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51_1#733ade97e?vaa=1&amp;vcp=1&amp;vop=1&amp;pid=f1164d497&amp;color=36,64,97&amp;vtp=1&amp;bbb=1"/>
          <p:cNvSpPr/>
          <p:nvPr/>
        </p:nvSpPr>
        <p:spPr>
          <a:xfrm>
            <a:off x="539496" y="535154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24;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112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52_1#0db877c20?vaa=1&amp;vcp=1&amp;vop=1&amp;pid=f1164d497&amp;color=36,64,97&amp;vtp=1&amp;bt=1&amp;bbb=1&amp;hb=1"/>
              <p:cNvSpPr/>
              <p:nvPr/>
            </p:nvSpPr>
            <p:spPr>
              <a:xfrm>
                <a:off x="539496" y="2858503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[全国甲理2024·16，5分]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有6个相同的球，分别标有数字1,2,3,4,5,6,从中无放回地随机取3次，每次取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球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为前两次取出的球上数字的平均值，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为取出的三个球上数字的平均值，则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之差的绝对值不大于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概率为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52_1#0db877c20?vaa=1&amp;vcp=1&amp;vop=1&amp;pid=f1164d49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8503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137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52c3b2a0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752c3b2a0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1_BD#752c3b2a0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54_1#0db877c20?vaa=1&amp;vcp=1&amp;vop=1&amp;pid=f1164d497&amp;color=36,64,97&amp;vtp=1&amp;bt=1&amp;bbb=1&amp;hb=1"/>
              <p:cNvSpPr/>
              <p:nvPr/>
            </p:nvSpPr>
            <p:spPr>
              <a:xfrm>
                <a:off x="539496" y="1726298"/>
                <a:ext cx="11109960" cy="337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记取出的三个球上的数字按先后顺序分别为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|≤0.5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|≤3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同取法共有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（种），对应的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的取值如表所示.根据对称性知，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或6时，均有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2种可能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提示: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或5时，均有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10种可能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提示: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(1,5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(1,6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(3,4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(4,3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,共10种情况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，同理可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的情况）；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或4时，均有16种可能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(1,5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(1,6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(6,1)</m:t>
                    </m:r>
                  </m:oMath>
                </a14:m>
                <a:r>
                  <a:rPr lang="en-US" altLang="zh-CN" b="0" i="0" kern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</m:t>
                    </m:r>
                    <m:r>
                      <a:rPr lang="en-US" altLang="zh-CN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(4,2</m:t>
                    </m:r>
                    <m:r>
                      <a:rPr lang="en-US" altLang="zh-CN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(2,5</m:t>
                    </m:r>
                    <m:r>
                      <a:rPr lang="en-US" altLang="zh-CN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(5,2</m:t>
                    </m:r>
                    <m:r>
                      <a:rPr lang="en-US" altLang="zh-CN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(2,6</m:t>
                    </m:r>
                    <m:r>
                      <a:rPr lang="en-US" altLang="zh-CN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(6,2</m:t>
                    </m:r>
                    <m:r>
                      <a:rPr lang="en-US" altLang="zh-CN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</m:t>
                    </m:r>
                    <m:r>
                      <a:rPr lang="en-US" altLang="zh-CN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(5,4</m:t>
                    </m:r>
                    <m:r>
                      <a:rPr lang="en-US" altLang="zh-CN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,共16种情况，同理可分析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时的情况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足条件的共有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2×2+2×10+2×16=56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（种）可能，故所求概率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AS.54_1#0db877c20?vaa=1&amp;vcp=1&amp;vop=1&amp;pid=f1164d49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6298"/>
                <a:ext cx="11109960" cy="3378200"/>
              </a:xfrm>
              <a:prstGeom prst="rect">
                <a:avLst/>
              </a:prstGeom>
              <a:blipFill>
                <a:blip r:embed="rId3"/>
                <a:stretch>
                  <a:fillRect l="-1317" r="-714" b="-2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54_2#0db877c20?vaa=1&amp;vcp=1&amp;vop=1&amp;pid=f1164d497&amp;color=36,64,97&amp;mp=1&amp;vtp=1&amp;bt=1&amp;bbb=1"/>
              <p:cNvSpPr/>
              <p:nvPr/>
            </p:nvSpPr>
            <p:spPr>
              <a:xfrm>
                <a:off x="539496" y="1398732"/>
                <a:ext cx="1110996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的取值表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B_5_AS.54_2#0db877c20?vaa=1&amp;vcp=1&amp;vop=1&amp;pid=f1164d497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98732"/>
                <a:ext cx="11109960" cy="363855"/>
              </a:xfrm>
              <a:prstGeom prst="rect">
                <a:avLst/>
              </a:prstGeom>
              <a:blipFill>
                <a:blip r:embed="rId3"/>
                <a:stretch>
                  <a:fillRect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QB_5_AS.54_3#0db877c20?colgroup=4,42&amp;vaa=1&amp;vcp=1&amp;vop=1&amp;pid=f1164d497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6523342"/>
                  </p:ext>
                </p:extLst>
              </p:nvPr>
            </p:nvGraphicFramePr>
            <p:xfrm>
              <a:off x="539496" y="1899366"/>
              <a:ext cx="11055096" cy="3104455"/>
            </p:xfrm>
            <a:graphic>
              <a:graphicData uri="http://schemas.openxmlformats.org/drawingml/2006/table">
                <a:tbl>
                  <a:tblPr/>
                  <a:tblGrid>
                    <a:gridCol w="11338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037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75666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2" name="QB_5_AS.54_3#0db877c20?colgroup=4,42&amp;vaa=1&amp;vcp=1&amp;vop=1&amp;pid=f1164d497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6523342"/>
                  </p:ext>
                </p:extLst>
              </p:nvPr>
            </p:nvGraphicFramePr>
            <p:xfrm>
              <a:off x="539496" y="1899366"/>
              <a:ext cx="11055096" cy="3104455"/>
            </p:xfrm>
            <a:graphic>
              <a:graphicData uri="http://schemas.openxmlformats.org/drawingml/2006/table">
                <a:tbl>
                  <a:tblPr/>
                  <a:tblGrid>
                    <a:gridCol w="11338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037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75666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8" t="-794" r="-876344" b="-317460"/>
                          </a:stretch>
                        </a:blipFill>
                      </a:tcPr>
                    </a:tc>
                    <a:tc gridSpan="6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486" t="-1613" r="-123" b="-74838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55_1#0db877c20?vaa=1&amp;vcp=1&amp;vop=1&amp;pid=f1164d497&amp;color=36,64,97&amp;vtp=1&amp;bbb=1"/>
              <p:cNvSpPr/>
              <p:nvPr/>
            </p:nvSpPr>
            <p:spPr>
              <a:xfrm>
                <a:off x="539496" y="5137866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N.55_1#0db877c20?vaa=1&amp;vcp=1&amp;vop=1&amp;pid=f1164d4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37866"/>
                <a:ext cx="11109960" cy="525653"/>
              </a:xfrm>
              <a:prstGeom prst="rect">
                <a:avLst/>
              </a:prstGeom>
              <a:blipFill>
                <a:blip r:embed="rId5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6_1#4505f16be?vaa=1&amp;vcp=1&amp;vop=1&amp;pid=f1164d497&amp;color=36,64,97&amp;vtp=1&amp;bt=1&amp;bbb=1&amp;hb=1"/>
          <p:cNvSpPr/>
          <p:nvPr/>
        </p:nvSpPr>
        <p:spPr>
          <a:xfrm>
            <a:off x="539496" y="254452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例8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[全国新课标Ⅰ2023·13,5分]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某学校开设了4门体育类选修课和4门艺术类选修课，学生需从这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8门课中选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修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2门或3门课，并且每类选修课至少选修1门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，则不同的选课方案共有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（用数字作答）.</a:t>
            </a:r>
            <a:endParaRPr lang="en-US" altLang="zh-CN" dirty="0"/>
          </a:p>
        </p:txBody>
      </p:sp>
      <p:sp>
        <p:nvSpPr>
          <p:cNvPr id="3" name="QB_5_AN.58_1#4505f16be.blank?vaa=1&amp;vcp=1&amp;vop=1&amp;pid=f1164d497&amp;color=36,64,97&amp;vpa=15&amp;vtp=1&amp;bbb=1"/>
          <p:cNvSpPr/>
          <p:nvPr/>
        </p:nvSpPr>
        <p:spPr>
          <a:xfrm>
            <a:off x="7517351" y="2912192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57_1#4505f16be?vaa=1&amp;vcp=1&amp;vop=1&amp;pid=f1164d497&amp;color=36,64,97&amp;vtp=1&amp;bbb=1&amp;hb=1"/>
              <p:cNvSpPr/>
              <p:nvPr/>
            </p:nvSpPr>
            <p:spPr>
              <a:xfrm>
                <a:off x="539496" y="3322655"/>
                <a:ext cx="11109960" cy="12012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由题知，选修1门体育类选修课和1门艺术类选修课的所有可能结果有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（种）；选修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2门体育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类选修课和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1门艺术类选修课的所有可能结果有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（种）；选修1门体育类选修课和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2门艺术类选修课的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所有可能结果有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（种）.所以不同的选课方案共有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16+24+24=64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57_1#4505f16be?vaa=1&amp;vcp=1&amp;vop=1&amp;pid=f1164d4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2655"/>
                <a:ext cx="11109960" cy="1201293"/>
              </a:xfrm>
              <a:prstGeom prst="rect">
                <a:avLst/>
              </a:prstGeom>
              <a:blipFill>
                <a:blip r:embed="rId3"/>
                <a:stretch>
                  <a:fillRect l="-1317" r="-220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456f3820?vcp=1&amp;pid=6fedd53ee&amp;color=101,101,255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二项式定理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60_1#e35536c5d?vaa=1&amp;vcp=1&amp;vop=1&amp;pid=a456f3820&amp;color=36,64,97&amp;vtp=1&amp;bbb=1"/>
              <p:cNvSpPr/>
              <p:nvPr/>
            </p:nvSpPr>
            <p:spPr>
              <a:xfrm>
                <a:off x="539496" y="126808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[天津2025·11，5分]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B_5_BD.60_1#e35536c5d?vaa=1&amp;vcp=1&amp;vop=1&amp;pid=a456f382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808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62_1#e35536c5d.blank?vaa=1&amp;vcp=1&amp;vop=1&amp;pid=a456f3820&amp;color=36,64,97&amp;vpa=16&amp;vtp=1&amp;bbb=1"/>
              <p:cNvSpPr/>
              <p:nvPr/>
            </p:nvSpPr>
            <p:spPr>
              <a:xfrm>
                <a:off x="6654801" y="1303932"/>
                <a:ext cx="542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62_1#e35536c5d.blank?vaa=1&amp;vcp=1&amp;vop=1&amp;pid=a456f3820&amp;color=36,64,97&amp;vpa=1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4801" y="1303932"/>
                <a:ext cx="542925" cy="260350"/>
              </a:xfrm>
              <a:prstGeom prst="rect">
                <a:avLst/>
              </a:prstGeom>
              <a:blipFill>
                <a:blip r:embed="rId4"/>
                <a:stretch>
                  <a:fillRect r="-3371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61_1#e35536c5d?vaa=1&amp;vcp=1&amp;vop=1&amp;pid=a456f3820&amp;color=36,64,97&amp;vtp=1&amp;bbb=1"/>
              <p:cNvSpPr/>
              <p:nvPr/>
            </p:nvSpPr>
            <p:spPr>
              <a:xfrm>
                <a:off x="539496" y="1636736"/>
                <a:ext cx="11109960" cy="7827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5_AS.61_1#e35536c5d?vaa=1&amp;vcp=1&amp;vop=1&amp;pid=a456f382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36736"/>
                <a:ext cx="11109960" cy="782765"/>
              </a:xfrm>
              <a:prstGeom prst="rect">
                <a:avLst/>
              </a:prstGeom>
              <a:blipFill>
                <a:blip r:embed="rId5"/>
                <a:stretch>
                  <a:fillRect l="-131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4_1#d022efbdf?vaa=1&amp;vcp=1&amp;vop=1&amp;pid=a456f3820&amp;color=36,64,97&amp;vtp=1&amp;bt=1&amp;bbb=1&amp;hb=1"/>
              <p:cNvSpPr/>
              <p:nvPr/>
            </p:nvSpPr>
            <p:spPr>
              <a:xfrm>
                <a:off x="539496" y="277398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[北京2025·12,5分]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64_1#d022efbdf?vaa=1&amp;vcp=1&amp;vop=1&amp;pid=a456f382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398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66_1#d022efbdf.blank?vaa=1&amp;vcp=1&amp;vop=1&amp;pid=a456f3820&amp;color=36,64,97&amp;vpa=17&amp;vtp=1"/>
          <p:cNvSpPr/>
          <p:nvPr/>
        </p:nvSpPr>
        <p:spPr>
          <a:xfrm>
            <a:off x="9493218" y="2743504"/>
            <a:ext cx="2809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dirty="0"/>
          </a:p>
        </p:txBody>
      </p:sp>
      <p:sp>
        <p:nvSpPr>
          <p:cNvPr id="4" name="QB_5_AN.67_1#d022efbdf.blank?vaa=1&amp;vcp=1&amp;vop=1&amp;pid=a456f3820&amp;color=36,64,97&amp;vpa=18&amp;vtp=1&amp;bbb=1"/>
          <p:cNvSpPr/>
          <p:nvPr/>
        </p:nvSpPr>
        <p:spPr>
          <a:xfrm>
            <a:off x="2527078" y="3141649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65_1#d022efbdf?vaa=1&amp;vcp=1&amp;vop=1&amp;pid=a456f3820&amp;color=36,64,97&amp;vtp=1&amp;bbb=1&amp;hb=1"/>
              <p:cNvSpPr/>
              <p:nvPr/>
            </p:nvSpPr>
            <p:spPr>
              <a:xfrm>
                <a:off x="539496" y="3549065"/>
                <a:ext cx="11109960" cy="7823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的展开式可知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（另解：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65_1#d022efbdf?vaa=1&amp;vcp=1&amp;vop=1&amp;pid=a456f382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49065"/>
                <a:ext cx="11109960" cy="782320"/>
              </a:xfrm>
              <a:prstGeom prst="rect">
                <a:avLst/>
              </a:prstGeom>
              <a:blipFill>
                <a:blip r:embed="rId4"/>
                <a:stretch>
                  <a:fillRect l="-131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69_1#006199d96?vaa=1&amp;vcp=1&amp;vop=1&amp;pid=a456f3820&amp;color=36,64,97&amp;vtp=1&amp;bt=1&amp;bbb=1"/>
              <p:cNvSpPr/>
              <p:nvPr/>
            </p:nvSpPr>
            <p:spPr>
              <a:xfrm>
                <a:off x="539496" y="275636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[北京2022·8,4分]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69_1#006199d96?vaa=1&amp;vcp=1&amp;vop=1&amp;pid=a456f382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636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1_1#006199d96.bracket?vaa=1&amp;vcp=1&amp;vop=1&amp;pid=a456f3820&amp;color=36,64,97&amp;vpa=19&amp;vtp=1"/>
          <p:cNvSpPr/>
          <p:nvPr/>
        </p:nvSpPr>
        <p:spPr>
          <a:xfrm>
            <a:off x="9843199" y="28358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69_2#006199d96.choices?vaa=1&amp;vcp=1&amp;vop=1&amp;pid=a456f3820&amp;color=36,64,97&amp;vtp=1&amp;bbb=1"/>
              <p:cNvSpPr/>
              <p:nvPr/>
            </p:nvSpPr>
            <p:spPr>
              <a:xfrm>
                <a:off x="539496" y="3170445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42565" algn="l"/>
                    <a:tab pos="5459730" algn="l"/>
                    <a:tab pos="83800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.40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B.41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69_2#006199d96.choices?vaa=1&amp;vcp=1&amp;vop=1&amp;pid=a456f382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70445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70_1#006199d96?vaa=1&amp;vcp=1&amp;vop=1&amp;pid=a456f3820&amp;color=36,64,97&amp;vtp=1&amp;bbb=1&amp;hb=1"/>
              <p:cNvSpPr/>
              <p:nvPr/>
            </p:nvSpPr>
            <p:spPr>
              <a:xfrm>
                <a:off x="539496" y="353106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81=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上两式相加可得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82=2(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70_1#006199d96?vaa=1&amp;vcp=1&amp;vop=1&amp;pid=a456f382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1062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137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73_1#4d6dc8054?vaa=1&amp;vcp=1&amp;vop=1&amp;pid=a456f3820&amp;color=36,64,97&amp;vtp=1&amp;bt=1&amp;bbb=1"/>
              <p:cNvSpPr/>
              <p:nvPr/>
            </p:nvSpPr>
            <p:spPr>
              <a:xfrm>
                <a:off x="539496" y="2814592"/>
                <a:ext cx="11109960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[全国新高考Ⅰ2022·13,5分]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用数字作答）.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73_1#4d6dc8054?vaa=1&amp;vcp=1&amp;vop=1&amp;pid=a456f382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14592"/>
                <a:ext cx="11109960" cy="501333"/>
              </a:xfrm>
              <a:prstGeom prst="rect">
                <a:avLst/>
              </a:prstGeom>
              <a:blipFill>
                <a:blip r:embed="rId3"/>
                <a:stretch>
                  <a:fillRect l="-1317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75_1#4d6dc8054.blank?vaa=1&amp;vcp=1&amp;vop=1&amp;pid=a456f3820&amp;color=36,64,97&amp;vpa=20&amp;vtp=1&amp;bbb=1"/>
              <p:cNvSpPr/>
              <p:nvPr/>
            </p:nvSpPr>
            <p:spPr>
              <a:xfrm>
                <a:off x="8293164" y="2939687"/>
                <a:ext cx="542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75_1#4d6dc8054.blank?vaa=1&amp;vcp=1&amp;vop=1&amp;pid=a456f3820&amp;color=36,64,97&amp;vpa=2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3164" y="2939687"/>
                <a:ext cx="542925" cy="260350"/>
              </a:xfrm>
              <a:prstGeom prst="rect">
                <a:avLst/>
              </a:prstGeom>
              <a:blipFill>
                <a:blip r:embed="rId4"/>
                <a:stretch>
                  <a:fillRect r="-4494" b="-11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74_1#4d6dc8054?vaa=1&amp;vcp=1&amp;vop=1&amp;pid=a456f3820&amp;color=36,64,97&amp;vtp=1&amp;bbb=1&amp;hb=1"/>
              <p:cNvSpPr/>
              <p:nvPr/>
            </p:nvSpPr>
            <p:spPr>
              <a:xfrm>
                <a:off x="539496" y="3325323"/>
                <a:ext cx="11109960" cy="9225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+(−1)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74_1#4d6dc8054?vaa=1&amp;vcp=1&amp;vop=1&amp;pid=a456f382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5323"/>
                <a:ext cx="11109960" cy="922592"/>
              </a:xfrm>
              <a:prstGeom prst="rect">
                <a:avLst/>
              </a:prstGeom>
              <a:blipFill>
                <a:blip r:embed="rId5"/>
                <a:stretch>
                  <a:fillRect l="-1317" b="-151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77_1#46445cc8d?vaa=1&amp;vcp=1&amp;vop=1&amp;pid=a456f3820&amp;color=36,64,97&amp;vtp=1&amp;bt=1&amp;bbb=1&amp;hb=1"/>
              <p:cNvSpPr/>
              <p:nvPr/>
            </p:nvSpPr>
            <p:spPr>
              <a:xfrm>
                <a:off x="539496" y="256748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[浙江2022·12,6分]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已知多项式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+2)⋅(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77_1#46445cc8d?vaa=1&amp;vcp=1&amp;vop=1&amp;pid=a456f382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748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15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79_1#46445cc8d.blank?vaa=1&amp;vcp=1&amp;vop=1&amp;pid=a456f3820&amp;color=36,64,97&amp;vpa=21&amp;vtp=1"/>
          <p:cNvSpPr/>
          <p:nvPr/>
        </p:nvSpPr>
        <p:spPr>
          <a:xfrm>
            <a:off x="11050809" y="2532430"/>
            <a:ext cx="2809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80_1#46445cc8d.blank?vaa=1&amp;vcp=1&amp;vop=1&amp;pid=a456f3820&amp;color=36,64,97&amp;vpa=22&amp;vtp=1&amp;bbb=1"/>
              <p:cNvSpPr/>
              <p:nvPr/>
            </p:nvSpPr>
            <p:spPr>
              <a:xfrm>
                <a:off x="3058033" y="3021697"/>
                <a:ext cx="415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80_1#46445cc8d.blank?vaa=1&amp;vcp=1&amp;vop=1&amp;pid=a456f3820&amp;color=36,64,97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8033" y="3021697"/>
                <a:ext cx="415925" cy="260350"/>
              </a:xfrm>
              <a:prstGeom prst="rect">
                <a:avLst/>
              </a:prstGeom>
              <a:blipFill>
                <a:blip r:embed="rId4"/>
                <a:stretch>
                  <a:fillRect r="-4412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78_1#46445cc8d?vaa=1&amp;vcp=1&amp;vop=1&amp;pid=a456f3820&amp;color=36,64,97&amp;vtp=1&amp;bbb=1&amp;hb=1"/>
              <p:cNvSpPr/>
              <p:nvPr/>
            </p:nvSpPr>
            <p:spPr>
              <a:xfrm>
                <a:off x="539496" y="333799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.（2）在多项式中令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5_AS.78_1#46445cc8d?vaa=1&amp;vcp=1&amp;vop=1&amp;pid=a456f382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799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82_1#7927ccbc6?vaa=1&amp;vcp=1&amp;vop=1&amp;pid=a456f3820&amp;color=36,64,97&amp;vtp=1&amp;bt=1&amp;bbb=1"/>
              <p:cNvSpPr/>
              <p:nvPr/>
            </p:nvSpPr>
            <p:spPr>
              <a:xfrm>
                <a:off x="539496" y="2308941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[北京2021·11，5分]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，常数项为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用数字作答）.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82_1#7927ccbc6?vaa=1&amp;vcp=1&amp;vop=1&amp;pid=a456f382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8941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85_1#7927ccbc6.blank?vaa=1&amp;vcp=1&amp;vop=1&amp;pid=a456f3820&amp;color=36,64,97&amp;vpa=23&amp;vtp=1&amp;bbb=1"/>
              <p:cNvSpPr/>
              <p:nvPr/>
            </p:nvSpPr>
            <p:spPr>
              <a:xfrm>
                <a:off x="6857112" y="2456007"/>
                <a:ext cx="415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85_1#7927ccbc6.blank?vaa=1&amp;vcp=1&amp;vop=1&amp;pid=a456f3820&amp;color=36,64,97&amp;vpa=2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112" y="2456007"/>
                <a:ext cx="415925" cy="260350"/>
              </a:xfrm>
              <a:prstGeom prst="rect">
                <a:avLst/>
              </a:prstGeom>
              <a:blipFill>
                <a:blip r:embed="rId4"/>
                <a:stretch>
                  <a:fillRect r="-4412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83_1#7927ccbc6?vaa=1&amp;vcp=1&amp;vop=1&amp;pid=a456f3820&amp;color=36,64,97&amp;vtp=1&amp;bbb=1&amp;hb=1"/>
              <p:cNvSpPr/>
              <p:nvPr/>
            </p:nvSpPr>
            <p:spPr>
              <a:xfrm>
                <a:off x="539496" y="2839612"/>
                <a:ext cx="11109960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12−4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的展开式中的常数项为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83_1#7927ccbc6?vaa=1&amp;vcp=1&amp;vop=1&amp;pid=a456f382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39612"/>
                <a:ext cx="11109960" cy="1110044"/>
              </a:xfrm>
              <a:prstGeom prst="rect">
                <a:avLst/>
              </a:prstGeom>
              <a:blipFill>
                <a:blip r:embed="rId5"/>
                <a:stretch>
                  <a:fillRect l="-1317" r="-2689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EX.87_1#7927ccbc6?vaa=1&amp;vcp=1&amp;vop=1&amp;pid=a456f3820&amp;color=36,64,97&amp;vtp=1&amp;bbb=1&amp;hb=1"/>
              <p:cNvSpPr/>
              <p:nvPr/>
            </p:nvSpPr>
            <p:spPr>
              <a:xfrm>
                <a:off x="539496" y="3962037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【解题策略】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涉及展开式的项及其系数等问题，通常先写出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再依据题意进行求解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6" name="QB_5_EX.87_1#7927ccbc6?vaa=1&amp;vcp=1&amp;vop=1&amp;pid=a456f382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62037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r="-71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7_1#438a89293?vaa=1&amp;vcp=1&amp;vop=1&amp;pid=a456f3820&amp;color=36,64,97&amp;vtp=1&amp;bt=1&amp;bbb=1"/>
          <p:cNvSpPr/>
          <p:nvPr/>
        </p:nvSpPr>
        <p:spPr>
          <a:xfrm>
            <a:off x="539496" y="161980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［清华大学强基计划］用蓝色和红色给一排10个方格染色，则至多2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个蓝色相邻的方法数为(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3" name="QC_5_AN.89_1#438a89293.bracket?vaa=1&amp;vcp=1&amp;vop=1&amp;pid=a456f3820&amp;color=36,64,97&amp;vpa=24&amp;vtp=1"/>
          <p:cNvSpPr/>
          <p:nvPr/>
        </p:nvSpPr>
        <p:spPr>
          <a:xfrm>
            <a:off x="10304209" y="169931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87_2#438a89293.choices?vaa=1&amp;vcp=1&amp;vop=1&amp;pid=a456f3820&amp;color=36,64,97&amp;vtp=1&amp;bbb=1"/>
          <p:cNvSpPr/>
          <p:nvPr/>
        </p:nvSpPr>
        <p:spPr>
          <a:xfrm>
            <a:off x="539496" y="203389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.504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B.505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C.506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.507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5" name="QC_5_AS.88_1#438a89293?vaa=1&amp;vcp=1&amp;vop=1&amp;pid=a456f3820&amp;color=36,64,97&amp;vtp=1&amp;bbb=1"/>
          <p:cNvSpPr/>
          <p:nvPr/>
        </p:nvSpPr>
        <p:spPr>
          <a:xfrm>
            <a:off x="539496" y="2472295"/>
            <a:ext cx="11109960" cy="1185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06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解析】</a:t>
            </a:r>
            <a:r>
              <a:rPr lang="en-US" altLang="zh-CN" sz="59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5_AS.88_1#438a89293?vaa=1&amp;vcp=1&amp;vop=1&amp;pid=a456f3820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5358" y="2470708"/>
            <a:ext cx="4206240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AS.88_2#438a89293?vaa=1&amp;vcp=1&amp;vop=1&amp;pid=a456f3820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088" y="3789604"/>
            <a:ext cx="3931920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937ef4c28.fixed?vcp=1&amp;pid=752c3b2a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328" y="2697480"/>
            <a:ext cx="3090672" cy="1188720"/>
          </a:xfrm>
          <a:prstGeom prst="rect">
            <a:avLst/>
          </a:prstGeom>
        </p:spPr>
      </p:pic>
      <p:sp>
        <p:nvSpPr>
          <p:cNvPr id="3" name="C_2_BD#937ef4c28.fixed?vcp=1&amp;pid=752c3b2a0&amp;color=61,88,159&amp;vtp=1&amp;bbb=1"/>
          <p:cNvSpPr/>
          <p:nvPr/>
        </p:nvSpPr>
        <p:spPr>
          <a:xfrm>
            <a:off x="2679192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2_BD#937ef4c28.fixed?vcp=1&amp;pid=752c3b2a0&amp;color=61,88,159&amp;vtp=1&amp;bbb=1"/>
          <p:cNvSpPr/>
          <p:nvPr/>
        </p:nvSpPr>
        <p:spPr>
          <a:xfrm>
            <a:off x="6300216" y="2587752"/>
            <a:ext cx="5891784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章末提升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1_1#126042984?vaa=1&amp;vcp=1&amp;vop=1&amp;pid=a456f3820&amp;color=36,64,97&amp;vtp=1&amp;bt=1&amp;bbb=1&amp;hb=1"/>
              <p:cNvSpPr/>
              <p:nvPr/>
            </p:nvSpPr>
            <p:spPr>
              <a:xfrm>
                <a:off x="539496" y="18940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［清华大学自主招生］将16个数：4个1，4个2，4个3，4个4填入一个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的数表中，要求每行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、每列都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恰好有两个偶数，共有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种填法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91_1#126042984?vaa=1&amp;vcp=1&amp;vop=1&amp;pid=a456f382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40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93_1#126042984.blank?vaa=1&amp;vcp=1&amp;vop=1&amp;pid=a456f3820&amp;color=36,64,97&amp;vpa=25&amp;vtp=1&amp;bbb=1"/>
          <p:cNvSpPr/>
          <p:nvPr/>
        </p:nvSpPr>
        <p:spPr>
          <a:xfrm>
            <a:off x="2831052" y="2261761"/>
            <a:ext cx="966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441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000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92_1#126042984?vaa=1&amp;vcp=1&amp;vop=1&amp;pid=a456f3820&amp;color=36,64,97&amp;vtp=1&amp;bbb=1"/>
              <p:cNvSpPr/>
              <p:nvPr/>
            </p:nvSpPr>
            <p:spPr>
              <a:xfrm>
                <a:off x="539496" y="2672225"/>
                <a:ext cx="11109960" cy="24590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首先确定偶数的位置有多少种选择，第一行两个偶数有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种选择.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面考虑这两个偶数所在的列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，每列还需要再填一个偶数，设为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位于同一行，它们的位置有3种选择，此时剩下的四个偶数所填的位置唯一确定；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位于不同的两行，它们的位置有6种选择，此时剩下的四个偶数所填的位置有2种选择.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以偶数所填的位置数为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(3+6×2)=90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，总的填法数为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=441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S.92_1#126042984?vaa=1&amp;vcp=1&amp;vop=1&amp;pid=a456f382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2225"/>
                <a:ext cx="11109960" cy="2459038"/>
              </a:xfrm>
              <a:prstGeom prst="rect">
                <a:avLst/>
              </a:prstGeom>
              <a:blipFill>
                <a:blip r:embed="rId4"/>
                <a:stretch>
                  <a:fillRect l="-1317" b="-5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5_1#dad66698a?vaa=1&amp;vcp=1&amp;vop=1&amp;pid=a456f3820&amp;color=36,64,97&amp;vtp=1&amp;bt=1&amp;bbb=1"/>
              <p:cNvSpPr/>
              <p:nvPr/>
            </p:nvSpPr>
            <p:spPr>
              <a:xfrm>
                <a:off x="539496" y="275855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［中国科学技术大学自主招生］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100的余数为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95_1#dad66698a?vaa=1&amp;vcp=1&amp;vop=1&amp;pid=a456f382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855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97_1#dad66698a.blank?vaa=1&amp;vcp=1&amp;vop=1&amp;pid=a456f3820&amp;color=36,64,97&amp;vpa=26&amp;vtp=1&amp;bbb=1"/>
          <p:cNvSpPr/>
          <p:nvPr/>
        </p:nvSpPr>
        <p:spPr>
          <a:xfrm>
            <a:off x="6607650" y="2716644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96_1#dad66698a?vaa=1&amp;vcp=1&amp;vop=1&amp;pid=a456f3820&amp;color=36,64,97&amp;vtp=1&amp;bbb=1&amp;hb=1"/>
              <p:cNvSpPr/>
              <p:nvPr/>
            </p:nvSpPr>
            <p:spPr>
              <a:xfrm>
                <a:off x="539496" y="3129139"/>
                <a:ext cx="11109960" cy="122732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=(−1+10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007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，展开式中只有第1，2项不能被100整除，故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100的余数等价于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007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079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除以100的余数，为21.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96_1#dad66698a?vaa=1&amp;vcp=1&amp;vop=1&amp;pid=a456f382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9139"/>
                <a:ext cx="11109960" cy="1227328"/>
              </a:xfrm>
              <a:prstGeom prst="rect">
                <a:avLst/>
              </a:prstGeom>
              <a:blipFill>
                <a:blip r:embed="rId4"/>
                <a:stretch>
                  <a:fillRect l="-1317" r="-604" b="-11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593618b1e?vcp=1&amp;pid=937ef4c28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593618b1e?vcp=1&amp;pid=937ef4c28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核心素养提升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99_1#745cc23ad?vaa=1&amp;vcp=1&amp;vop=1&amp;pid=593618b1e&amp;color=36,64,97&amp;vtp=1&amp;bbb=1&amp;hb=1"/>
              <p:cNvSpPr/>
              <p:nvPr/>
            </p:nvSpPr>
            <p:spPr>
              <a:xfrm>
                <a:off x="539496" y="13547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将杨辉三角中的奇数换成1，偶数换成0，便可以得到如图所示的“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三角”.在“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三角”中，从第1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行起，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设第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次出现全行为1时，1的个数为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BD.99_1#745cc23ad?vaa=1&amp;vcp=1&amp;vop=1&amp;pid=593618b1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54796"/>
                <a:ext cx="11109960" cy="770255"/>
              </a:xfrm>
              <a:prstGeom prst="rect">
                <a:avLst/>
              </a:prstGeom>
              <a:blipFill>
                <a:blip r:embed="rId4"/>
                <a:stretch>
                  <a:fillRect l="-1317" r="-252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101_1#745cc23ad.blank?vaa=1&amp;vcp=1&amp;vop=1&amp;pid=593618b1e&amp;color=36,64,97&amp;vpa=27&amp;vtp=1"/>
          <p:cNvSpPr/>
          <p:nvPr/>
        </p:nvSpPr>
        <p:spPr>
          <a:xfrm>
            <a:off x="6134957" y="1722461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endParaRPr lang="en-US" altLang="zh-CN" dirty="0"/>
          </a:p>
        </p:txBody>
      </p:sp>
      <p:pic>
        <p:nvPicPr>
          <p:cNvPr id="6" name="QB_4_BD.99_2#745cc23ad?vaa=1&amp;vcp=1&amp;vop=1&amp;pid=593618b1e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37015" y="2263482"/>
            <a:ext cx="2524066" cy="176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AS.100_1#745cc23ad?vaa=1&amp;vcp=1&amp;vop=1&amp;pid=593618b1e&amp;color=36,64,97&amp;vtp=1&amp;bbb=1&amp;hb=1"/>
              <p:cNvSpPr/>
              <p:nvPr/>
            </p:nvSpPr>
            <p:spPr>
              <a:xfrm>
                <a:off x="539496" y="416690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第1行和第3行全是1，已经出现2次，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，第6行原来的数是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为偶数，不符合题意；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7行原来的数是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，即1,7,21,35,35,21,7,1，一共有8个，全是奇数，故全部转化为1，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这是第3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次出现全行为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1的情形，所以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B_4_AS.100_1#745cc23ad?vaa=1&amp;vcp=1&amp;vop=1&amp;pid=593618b1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66906"/>
                <a:ext cx="11109960" cy="1611440"/>
              </a:xfrm>
              <a:prstGeom prst="rect">
                <a:avLst/>
              </a:prstGeom>
              <a:blipFill>
                <a:blip r:embed="rId6"/>
                <a:stretch>
                  <a:fillRect l="-1317" r="-1482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03_1#5a1f61a0c?vaa=1&amp;vcp=1&amp;vop=1&amp;pid=593618b1e&amp;color=36,64,97&amp;vtp=1&amp;bt=1&amp;bbb=1&amp;hb=1"/>
              <p:cNvSpPr/>
              <p:nvPr/>
            </p:nvSpPr>
            <p:spPr>
              <a:xfrm>
                <a:off x="539496" y="1635556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已知图①是杨辉三角，图②是莱布尼茨三角形，两个三角之间具有关联性.已知杨辉三角中第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，则莱布尼茨三角形中第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已知杨辉三角中第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行中的数满足关系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，则莱布尼茨三角形中第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行中的数满足的关系式为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103_1#5a1f61a0c?vaa=1&amp;vcp=1&amp;vop=1&amp;pid=593618b1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35556"/>
                <a:ext cx="11109960" cy="1608455"/>
              </a:xfrm>
              <a:prstGeom prst="rect">
                <a:avLst/>
              </a:prstGeom>
              <a:blipFill>
                <a:blip r:embed="rId3"/>
                <a:stretch>
                  <a:fillRect l="-1317" r="-93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105_1#5a1f61a0c?vaa=1&amp;vcp=1&amp;vop=1&amp;pid=593618b1e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704" y="3371900"/>
            <a:ext cx="3218688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07_1#5a1f61a0c?vaa=1&amp;vcp=1&amp;vop=1&amp;pid=593618b1e&amp;color=36,64,97&amp;vtp=1&amp;bt=1&amp;bbb=1&amp;hb=1"/>
              <p:cNvSpPr/>
              <p:nvPr/>
            </p:nvSpPr>
            <p:spPr>
              <a:xfrm>
                <a:off x="539496" y="905211"/>
                <a:ext cx="11109960" cy="520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将题图②中的数据进行改写.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⋮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莱布尼茨三角形中第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zh-CN" altLang="en-US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从第二行开始，每一行相邻的两个数之和都等于这两个数上一行对应的数，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107_1#5a1f61a0c?vaa=1&amp;vcp=1&amp;vop=1&amp;pid=593618b1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05211"/>
                <a:ext cx="11109960" cy="5207000"/>
              </a:xfrm>
              <a:prstGeom prst="rect">
                <a:avLst/>
              </a:prstGeom>
              <a:blipFill>
                <a:blip r:embed="rId3"/>
                <a:stretch>
                  <a:fillRect l="-1317" b="-1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N.108_1#5a1f61a0c?vaa=1&amp;vcp=1&amp;vop=1&amp;pid=593618b1e&amp;color=36,64,97&amp;vtp=1&amp;bt=1&amp;bbb=1"/>
              <p:cNvSpPr/>
              <p:nvPr/>
            </p:nvSpPr>
            <p:spPr>
              <a:xfrm>
                <a:off x="539496" y="3296970"/>
                <a:ext cx="11109960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AN.108_1#5a1f61a0c?vaa=1&amp;vcp=1&amp;vop=1&amp;pid=593618b1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96970"/>
                <a:ext cx="11109960" cy="482600"/>
              </a:xfrm>
              <a:prstGeom prst="rect">
                <a:avLst/>
              </a:prstGeom>
              <a:blipFill>
                <a:blip r:embed="rId3"/>
                <a:stretch>
                  <a:fillRect l="-1317" b="-139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9_1#da91e6e66?vaa=1&amp;vcp=1&amp;vop=1&amp;pid=593618b1e&amp;color=36,64,97&amp;vtp=1&amp;bt=1&amp;bbb=1"/>
              <p:cNvSpPr/>
              <p:nvPr/>
            </p:nvSpPr>
            <p:spPr>
              <a:xfrm>
                <a:off x="539496" y="281525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09_1#da91e6e66?vaa=1&amp;vcp=1&amp;vop=1&amp;pid=593618b1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1525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9_2#da91e6e66.choices?vaa=1&amp;vcp=1&amp;vop=1&amp;pid=593618b1e&amp;color=36,64,97&amp;vtp=1&amp;bbb=1"/>
              <p:cNvSpPr/>
              <p:nvPr/>
            </p:nvSpPr>
            <p:spPr>
              <a:xfrm>
                <a:off x="539496" y="3187369"/>
                <a:ext cx="11109960" cy="9288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A.展开式中所有项的二项式系数和为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.展开式中所有奇次项系数和为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.展开式中所有偶次项系数和为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09_2#da91e6e66.choices?vaa=1&amp;vcp=1&amp;vop=1&amp;pid=593618b1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87369"/>
                <a:ext cx="11109960" cy="928878"/>
              </a:xfrm>
              <a:prstGeom prst="rect">
                <a:avLst/>
              </a:prstGeom>
              <a:blipFill>
                <a:blip r:embed="rId4"/>
                <a:stretch>
                  <a:fillRect l="-1317" b="-92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11_1#da91e6e66?vaa=1&amp;vcp=1&amp;vop=1&amp;pid=593618b1e&amp;color=36,64,97&amp;vtp=1&amp;bt=1&amp;bbb=1"/>
              <p:cNvSpPr/>
              <p:nvPr/>
            </p:nvSpPr>
            <p:spPr>
              <a:xfrm>
                <a:off x="539496" y="828000"/>
                <a:ext cx="11109960" cy="49229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对于选项A,二项式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展开式中所有项的二项式系数和为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,故A正确;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=(1−2×1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,①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=(1+2×1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,②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①+②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B错误，C正确；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2021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2021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,故D正确.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111_1#da91e6e66?vaa=1&amp;vcp=1&amp;vop=1&amp;pid=593618b1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922965"/>
              </a:xfrm>
              <a:prstGeom prst="rect">
                <a:avLst/>
              </a:prstGeom>
              <a:blipFill>
                <a:blip r:embed="rId3"/>
                <a:stretch>
                  <a:fillRect l="-1317" t="-248" b="-28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2_1#da91e6e66?vaa=1&amp;vcp=1&amp;vop=1&amp;pid=593618b1e&amp;color=36,64,97&amp;vtp=1&amp;bbb=1"/>
          <p:cNvSpPr/>
          <p:nvPr/>
        </p:nvSpPr>
        <p:spPr>
          <a:xfrm>
            <a:off x="539496" y="5688544"/>
            <a:ext cx="11109960" cy="3702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12f17564a?vcp=1&amp;pid=937ef4c28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12f17564a?vcp=1&amp;pid=937ef4c28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数学思想方法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1#4c57f4f5d?vaa=1&amp;vcp=1&amp;vop=1&amp;pid=12f17564a&amp;color=36,64,97&amp;vtp=1&amp;bbb=1&amp;hb=1"/>
              <p:cNvSpPr/>
              <p:nvPr/>
            </p:nvSpPr>
            <p:spPr>
              <a:xfrm>
                <a:off x="539496" y="1354796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“霍姆斯马车理论”是指各种资源的最合理配置和使用的一种理论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.一个富有效率的团队不需要每一个人都是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最有能力的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，而在于每个人的能力都能得到最合理的使用和发挥.某科研团队共有10名研究员，编号分别为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1,2,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,9,10，要平均分成甲、乙两个科研小组，其中1,2号研究员在同一组，3,4号研究员在同一组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，其余研究员随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意搭配就能达到最佳效果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则达到最佳效果的不同的分组方式共有(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4_BD.1_1#4c57f4f5d?vaa=1&amp;vcp=1&amp;vop=1&amp;pid=12f17564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54796"/>
                <a:ext cx="11109960" cy="1608455"/>
              </a:xfrm>
              <a:prstGeom prst="rect">
                <a:avLst/>
              </a:prstGeom>
              <a:blipFill>
                <a:blip r:embed="rId4"/>
                <a:stretch>
                  <a:fillRect l="-1317" r="-49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3_1#4c57f4f5d.bracket?vaa=1&amp;vcp=1&amp;vop=1&amp;pid=12f17564a&amp;color=36,64,97&amp;vpa=1&amp;vtp=1"/>
          <p:cNvSpPr/>
          <p:nvPr/>
        </p:nvSpPr>
        <p:spPr>
          <a:xfrm>
            <a:off x="7330821" y="269934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4_BD.1_2#4c57f4f5d.choices?vaa=1&amp;vcp=1&amp;vop=1&amp;pid=12f17564a&amp;color=36,64,97&amp;vtp=1&amp;bbb=1"/>
          <p:cNvSpPr/>
          <p:nvPr/>
        </p:nvSpPr>
        <p:spPr>
          <a:xfrm>
            <a:off x="539496" y="299696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3959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2_1#4c57f4f5d?vaa=1&amp;vcp=1&amp;vop=1&amp;pid=12f17564a&amp;color=36,64,97&amp;vtp=1&amp;bbb=1"/>
              <p:cNvSpPr/>
              <p:nvPr/>
            </p:nvSpPr>
            <p:spPr>
              <a:xfrm>
                <a:off x="539496" y="337028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当1,2,3,4号研究员在同一组时，有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（种）情况；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1,2号研究员在一组，3,4号研究员在另一组时，有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（种）情况.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，不同的分组方式共有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12+40=52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4_AS.2_1#4c57f4f5d?vaa=1&amp;vcp=1&amp;vop=1&amp;pid=12f17564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70286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f83856f56?vaa=1&amp;vcp=1&amp;vop=1&amp;pid=12f17564a&amp;color=36,64,97&amp;vtp=1&amp;bt=1&amp;bbb=1&amp;hb=1"/>
          <p:cNvSpPr/>
          <p:nvPr/>
        </p:nvSpPr>
        <p:spPr>
          <a:xfrm>
            <a:off x="539496" y="2541193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甲、乙、丙、丁、戊五位同学站成一排照相，其中要求甲和乙必须相邻，且丙不能排最左端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，则不同的排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法共有(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4_AN.7_1#f83856f56.bracket?vaa=1&amp;vcp=1&amp;vop=1&amp;pid=12f17564a&amp;color=36,64,97&amp;vpa=2&amp;vtp=1"/>
          <p:cNvSpPr/>
          <p:nvPr/>
        </p:nvSpPr>
        <p:spPr>
          <a:xfrm>
            <a:off x="1387221" y="304170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5_2#f83856f56.choices?vaa=1&amp;vcp=1&amp;vop=1&amp;pid=12f17564a&amp;color=36,64,97&amp;vtp=1&amp;bbb=1"/>
          <p:cNvSpPr/>
          <p:nvPr/>
        </p:nvSpPr>
        <p:spPr>
          <a:xfrm>
            <a:off x="539496" y="336129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.48种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f83856f56?vaa=1&amp;vcp=1&amp;vop=1&amp;pid=12f17564a&amp;color=36,64,97&amp;vtp=1&amp;bbb=1&amp;hb=1"/>
              <p:cNvSpPr/>
              <p:nvPr/>
            </p:nvSpPr>
            <p:spPr>
              <a:xfrm>
                <a:off x="539496" y="3734612"/>
                <a:ext cx="11109960" cy="78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由题意，把甲和乙看成一个元素，甲乙、丁、戊的排列共有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.由于丙不能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排最左端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，利用“插空法”可得丙只有3种排法.由分步计数原理可得，不同的排法共有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12×3=36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6_1#f83856f56?vaa=1&amp;vcp=1&amp;vop=1&amp;pid=12f17564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4612"/>
                <a:ext cx="11109960" cy="785940"/>
              </a:xfrm>
              <a:prstGeom prst="rect">
                <a:avLst/>
              </a:prstGeom>
              <a:blipFill>
                <a:blip r:embed="rId3"/>
                <a:stretch>
                  <a:fillRect l="-1317" r="-1866" b="-17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0e128331b?vaa=1&amp;vcp=1&amp;vop=1&amp;pid=12f17564a&amp;color=36,64,97&amp;vtp=1&amp;bt=1&amp;bbb=1&amp;hb=1"/>
              <p:cNvSpPr/>
              <p:nvPr/>
            </p:nvSpPr>
            <p:spPr>
              <a:xfrm>
                <a:off x="539496" y="1841550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为了支持山区教育，某中学安排六位教师到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四个山区支教，要求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两个山区各安排一位教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两个山区各安排两位教师，其中甲、乙两位教师不能在一起，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则不同的安排方案共有(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9_1#0e128331b?vaa=1&amp;vcp=1&amp;vop=1&amp;pid=12f17564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41550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27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0e128331b.bracket?vaa=1&amp;vcp=1&amp;vop=1&amp;pid=12f17564a&amp;color=36,64,97&amp;vpa=3&amp;vtp=1"/>
          <p:cNvSpPr/>
          <p:nvPr/>
        </p:nvSpPr>
        <p:spPr>
          <a:xfrm>
            <a:off x="10157397" y="234205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9_2#0e128331b.choices?vaa=1&amp;vcp=1&amp;vop=1&amp;pid=12f17564a&amp;color=36,64,97&amp;vtp=1&amp;bbb=1"/>
          <p:cNvSpPr/>
          <p:nvPr/>
        </p:nvSpPr>
        <p:spPr>
          <a:xfrm>
            <a:off x="539496" y="261967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.156种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0_1#0e128331b?vaa=1&amp;vcp=1&amp;vop=1&amp;pid=12f17564a&amp;color=36,64,97&amp;vtp=1&amp;bbb=1"/>
              <p:cNvSpPr/>
              <p:nvPr/>
            </p:nvSpPr>
            <p:spPr>
              <a:xfrm>
                <a:off x="539496" y="3031159"/>
                <a:ext cx="11109960" cy="2144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分三种情况讨论：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1）甲、乙两位教师均没有去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山区，共有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（种）安排方案；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2）甲、乙两位教师只有一人去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山区，共有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（种）安排方案；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3）甲、乙两位教师均去了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山区，共有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（种）安排方案.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12+96+48=156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（种）不同的安排方案.故选D.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0_1#0e128331b?vaa=1&amp;vcp=1&amp;vop=1&amp;pid=12f17564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1159"/>
                <a:ext cx="11109960" cy="2144840"/>
              </a:xfrm>
              <a:prstGeom prst="rect">
                <a:avLst/>
              </a:prstGeom>
              <a:blipFill>
                <a:blip r:embed="rId4"/>
                <a:stretch>
                  <a:fillRect l="-1317" b="-65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3_1#a04c2a6f6?vaa=1&amp;vcp=1&amp;vop=1&amp;pid=12f17564a&amp;color=36,64,97&amp;vtp=1&amp;bt=1&amp;bbb=1&amp;hb=1"/>
              <p:cNvSpPr/>
              <p:nvPr/>
            </p:nvSpPr>
            <p:spPr>
              <a:xfrm>
                <a:off x="539496" y="274896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在新型冠状病毒感染疫情防控期间，某医院选派2名医生和6名护士到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两地参加疫情防控工作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，每地派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名医生和3名护士，其中甲、乙2名护士不到同一地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种选派方法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13_1#a04c2a6f6?vaa=1&amp;vcp=1&amp;vop=1&amp;pid=12f17564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896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93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15_1#a04c2a6f6.blank?vaa=1&amp;vcp=1&amp;vop=1&amp;pid=12f17564a&amp;color=36,64,97&amp;vpa=4&amp;vtp=1&amp;bbb=1"/>
          <p:cNvSpPr/>
          <p:nvPr/>
        </p:nvSpPr>
        <p:spPr>
          <a:xfrm>
            <a:off x="6374352" y="311663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4_1#a04c2a6f6?vaa=1&amp;vcp=1&amp;vop=1&amp;pid=12f17564a&amp;color=36,64,97&amp;vtp=1&amp;bbb=1&amp;hb=1"/>
              <p:cNvSpPr/>
              <p:nvPr/>
            </p:nvSpPr>
            <p:spPr>
              <a:xfrm>
                <a:off x="539496" y="3527094"/>
                <a:ext cx="11109960" cy="7949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每地派1名医生和3名护士的选派方法有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（种），甲、乙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2名护士到同一地的选派方法有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（种），则甲、乙2名护士不到同一地的选派方法有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40−16=24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14_1#a04c2a6f6?vaa=1&amp;vcp=1&amp;vop=1&amp;pid=12f17564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7094"/>
                <a:ext cx="11109960" cy="794957"/>
              </a:xfrm>
              <a:prstGeom prst="rect">
                <a:avLst/>
              </a:prstGeom>
              <a:blipFill>
                <a:blip r:embed="rId4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0ac18a3a4?vcp=1&amp;pid=937ef4c28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0ac18a3a4?vcp=1&amp;pid=937ef4c28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模块融合</a:t>
            </a:r>
            <a:endParaRPr lang="en-US" altLang="zh-CN" sz="2400" dirty="0"/>
          </a:p>
        </p:txBody>
      </p:sp>
      <p:sp>
        <p:nvSpPr>
          <p:cNvPr id="4" name="QO_4_BD.17_1#5cb786642?vcp=1&amp;vop=1&amp;pid=0ac18a3a4&amp;color=36,64,97&amp;vtp=1&amp;bbb=1&amp;hb=1"/>
          <p:cNvSpPr/>
          <p:nvPr/>
        </p:nvSpPr>
        <p:spPr>
          <a:xfrm>
            <a:off x="539496" y="1354796"/>
            <a:ext cx="11109960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为完成一项实地测量任务，夏令营的同学们成立了一支“测绘队”，需要24人参加测量，20人参加计算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，16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人参加绘图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．测绘队的成员中很多同学是“多面手”，有8人既参加了测量又参加了计算，有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6人既参加了测量又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参加了绘图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，有4人既参加了计算又参加了绘图，另有多人三项工作都参加了．若要从这支队伍中选取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2人参加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技能比武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，则不同的选取方式至少有多少种？</a:t>
            </a:r>
            <a:endParaRPr lang="en-US" altLang="zh-CN" dirty="0"/>
          </a:p>
        </p:txBody>
      </p:sp>
      <p:pic>
        <p:nvPicPr>
          <p:cNvPr id="5" name="QO_4_AN.18_1#5cb786642?htil=1&amp;vcp=1&amp;vop=1&amp;pid=0ac18a3a4&amp;color=36,64,97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8556" y="3040848"/>
            <a:ext cx="2606040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18_2#5cb786642?htil=1&amp;vcp=1&amp;vop=1&amp;pid=0ac18a3a4&amp;color=36,64,97&amp;vtp=1&amp;bbb=1&amp;hb=1&amp;hs=1"/>
              <p:cNvSpPr/>
              <p:nvPr/>
            </p:nvSpPr>
            <p:spPr>
              <a:xfrm>
                <a:off x="539496" y="2967696"/>
                <a:ext cx="8375904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是参加测量的学生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是参加计算的学生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是参加绘图的学生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人三项工作都参加了，则由已知可得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Venn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图所示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card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=42+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故这支测绘队至少有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44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AN.18_2#5cb786642?htil=1&amp;vcp=1&amp;vop=1&amp;pid=0ac18a3a4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7696"/>
                <a:ext cx="8375904" cy="2449640"/>
              </a:xfrm>
              <a:prstGeom prst="rect">
                <a:avLst/>
              </a:prstGeom>
              <a:blipFill>
                <a:blip r:embed="rId5"/>
                <a:stretch>
                  <a:fillRect l="-1747" r="-582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4_AN.18_2#5cb786642?htil=1&amp;vcp=1&amp;vop=1&amp;pid=0ac18a3a4&amp;color=36,64,97&amp;vtp=1&amp;bbb=1&amp;hb=1&amp;hs=1">
                <a:extLst>
                  <a:ext uri="{FF2B5EF4-FFF2-40B4-BE49-F238E27FC236}">
                    <a16:creationId xmlns:a16="http://schemas.microsoft.com/office/drawing/2014/main" id="{7AC30753-B865-267D-7F77-26B933282C37}"/>
                  </a:ext>
                </a:extLst>
              </p:cNvPr>
              <p:cNvSpPr/>
              <p:nvPr/>
            </p:nvSpPr>
            <p:spPr>
              <a:xfrm>
                <a:off x="539995" y="5392571"/>
                <a:ext cx="11112011" cy="3630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故选取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2人至少有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=946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（种）选取方式.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4_AN.18_2#5cb786642?htil=1&amp;vcp=1&amp;vop=1&amp;pid=0ac18a3a4&amp;color=36,64,97&amp;vtp=1&amp;bbb=1&amp;hb=1&amp;hs=1">
                <a:extLst>
                  <a:ext uri="{FF2B5EF4-FFF2-40B4-BE49-F238E27FC236}">
                    <a16:creationId xmlns:a16="http://schemas.microsoft.com/office/drawing/2014/main" id="{7AC30753-B865-267D-7F77-26B933282C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5392571"/>
                <a:ext cx="11112011" cy="363093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693dc60b4?vaa=1&amp;vcp=1&amp;vop=1&amp;pid=0ac18a3a4&amp;color=36,64,97&amp;vtp=1&amp;bt=1&amp;bbb=1&amp;hb=1"/>
              <p:cNvSpPr/>
              <p:nvPr/>
            </p:nvSpPr>
            <p:spPr>
              <a:xfrm>
                <a:off x="539496" y="178268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春节期间，有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共5部电影上映，小李和另外3名同学准备随机观看这5部电影中的某一部电影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小李看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电影，且4人中恰有2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人看同一部电影的概率为(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19_1#693dc60b4?vaa=1&amp;vcp=1&amp;vop=1&amp;pid=0ac18a3a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8268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1_1#693dc60b4.bracket?vaa=1&amp;vcp=1&amp;vop=1&amp;pid=0ac18a3a4&amp;color=36,64,97&amp;vpa=5&amp;vtp=1"/>
          <p:cNvSpPr/>
          <p:nvPr/>
        </p:nvSpPr>
        <p:spPr>
          <a:xfrm>
            <a:off x="6105906" y="228319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9_2#693dc60b4.choices?vaa=1&amp;vcp=1&amp;vop=1&amp;pid=0ac18a3a4&amp;color=36,64,97&amp;vtp=1&amp;bbb=1"/>
              <p:cNvSpPr/>
              <p:nvPr/>
            </p:nvSpPr>
            <p:spPr>
              <a:xfrm>
                <a:off x="539496" y="2560815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15590" algn="l"/>
                    <a:tab pos="5516880" algn="l"/>
                    <a:tab pos="84086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9_2#693dc60b4.choices?vaa=1&amp;vcp=1&amp;vop=1&amp;pid=0ac18a3a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0815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0_1#693dc60b4?vaa=1&amp;vcp=1&amp;vop=1&amp;pid=0ac18a3a4&amp;color=36,64,97&amp;vtp=1&amp;bbb=1"/>
              <p:cNvSpPr/>
              <p:nvPr/>
            </p:nvSpPr>
            <p:spPr>
              <a:xfrm>
                <a:off x="539496" y="3106724"/>
                <a:ext cx="11109960" cy="21374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依题意,每位同学均有5种选择，则4位同学一共有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种选择方案，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小李看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电影，且4人中恰有2人看同一部电影，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种方案，有1人看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种方案，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满足小李看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电影，且4人中恰有2人看同一部电影一共有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种方案，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以所求概率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20_1#693dc60b4?vaa=1&amp;vcp=1&amp;vop=1&amp;pid=0ac18a3a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6724"/>
                <a:ext cx="11109960" cy="2137410"/>
              </a:xfrm>
              <a:prstGeom prst="rect">
                <a:avLst/>
              </a:prstGeom>
              <a:blipFill>
                <a:blip r:embed="rId5"/>
                <a:stretch>
                  <a:fillRect l="-1317" b="-3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3358</Words>
  <Application>Microsoft Office PowerPoint</Application>
  <PresentationFormat>宽屏</PresentationFormat>
  <Paragraphs>330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4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2025-10-21T08:24:40Z</dcterms:created>
  <dcterms:modified xsi:type="dcterms:W3CDTF">2025-10-21T08:31:43Z</dcterms:modified>
  <cp:category/>
  <cp:contentStatus/>
</cp:coreProperties>
</file>